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0" r:id="rId1"/>
  </p:sldMasterIdLst>
  <p:notesMasterIdLst>
    <p:notesMasterId r:id="rId9"/>
  </p:notesMasterIdLst>
  <p:handoutMasterIdLst>
    <p:handoutMasterId r:id="rId10"/>
  </p:handoutMasterIdLst>
  <p:sldIdLst>
    <p:sldId id="295" r:id="rId2"/>
    <p:sldId id="475" r:id="rId3"/>
    <p:sldId id="477" r:id="rId4"/>
    <p:sldId id="474" r:id="rId5"/>
    <p:sldId id="482" r:id="rId6"/>
    <p:sldId id="464" r:id="rId7"/>
    <p:sldId id="483" r:id="rId8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2E0264D9-179E-47D3-A19A-E1D90C253813}">
          <p14:sldIdLst>
            <p14:sldId id="295"/>
            <p14:sldId id="475"/>
            <p14:sldId id="477"/>
            <p14:sldId id="474"/>
            <p14:sldId id="482"/>
            <p14:sldId id="464"/>
            <p14:sldId id="48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7D31"/>
    <a:srgbClr val="EDF2F9"/>
    <a:srgbClr val="EFF3FA"/>
    <a:srgbClr val="6975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184" autoAdjust="0"/>
    <p:restoredTop sz="98346" autoAdjust="0"/>
  </p:normalViewPr>
  <p:slideViewPr>
    <p:cSldViewPr snapToObjects="1">
      <p:cViewPr varScale="1">
        <p:scale>
          <a:sx n="83" d="100"/>
          <a:sy n="83" d="100"/>
        </p:scale>
        <p:origin x="184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3468"/>
    </p:cViewPr>
  </p:sorter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FC23C5-FDD9-4717-96FF-D34023DF3852}" type="datetimeFigureOut">
              <a:rPr lang="ru-RU" smtClean="0"/>
              <a:t>30.08.2021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87399A-04CA-4E82-8F70-1FE79864644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526103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FC1A8B-2925-4022-BB99-CA139658FC0A}" type="datetimeFigureOut">
              <a:rPr lang="ru-RU" smtClean="0"/>
              <a:t>30.08.2021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77B191-40DF-4EB5-9E35-825710B3E3B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748313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0654E4-7A5D-41CC-BAD8-34C24833F6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92FD0FF-936D-494E-A437-3D248A07BD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C15ECD2-77A7-40F5-94D2-A591A5FAE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492AE-29ED-4934-B778-BD2D34C334C6}" type="datetime1">
              <a:rPr lang="en-US" smtClean="0">
                <a:solidFill>
                  <a:prstClr val="black"/>
                </a:solidFill>
              </a:rPr>
              <a:t>8/30/2021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3440778-43F8-4876-9B89-5900306A1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/>
                </a:solidFill>
              </a:rPr>
              <a:t>1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0FECCAD-A0FC-4F79-87E2-DE490A062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ru-RU" smtClean="0">
                <a:solidFill>
                  <a:prstClr val="black"/>
                </a:solidFill>
              </a:rPr>
              <a:pPr algn="r"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422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02446F-5C0D-4B92-8D19-C616E7B0C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C369FCD-4A39-4907-87D9-B0D0BB35E3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BDC331B-EC8E-4543-A707-C6BAF0156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6B488-97B9-445B-BAB3-0AECCA92A655}" type="datetime1">
              <a:rPr lang="en-US" smtClean="0">
                <a:solidFill>
                  <a:prstClr val="black"/>
                </a:solidFill>
              </a:rPr>
              <a:t>8/30/2021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A906B7-A67A-4906-A3AF-CEDCE3F41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/>
                </a:solidFill>
              </a:rPr>
              <a:t>1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828B6A2-75D1-41EC-A116-9A714D700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ru-RU" smtClean="0">
                <a:solidFill>
                  <a:prstClr val="black"/>
                </a:solidFill>
              </a:rPr>
              <a:pPr algn="r"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100196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7218002-33AC-40D4-BA91-9F719B39A3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072CE27-A134-4F45-B3E7-AB7BBEB28F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A00980C-16A6-4002-9EC2-8F8BC08F61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6B488-97B9-445B-BAB3-0AECCA92A655}" type="datetime1">
              <a:rPr lang="en-US" smtClean="0">
                <a:solidFill>
                  <a:prstClr val="black"/>
                </a:solidFill>
              </a:rPr>
              <a:t>8/30/2021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681AA05-685E-4348-A614-E23D145D3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/>
                </a:solidFill>
              </a:rPr>
              <a:t>1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A113104-DCFA-430D-9810-947AEC74B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ru-RU" smtClean="0">
                <a:solidFill>
                  <a:prstClr val="black"/>
                </a:solidFill>
              </a:rPr>
              <a:pPr algn="r"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987846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E5B382-01CA-4F20-AF27-401C99B867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91B9C1E-7097-4186-97CA-10BB9FD6DA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BCF25E8-5A4F-4857-A0CA-E8D4AFB885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BEF90-AD12-4999-A692-7514C65ADECB}" type="datetime1">
              <a:rPr lang="en-US" smtClean="0">
                <a:solidFill>
                  <a:prstClr val="black"/>
                </a:solidFill>
              </a:rPr>
              <a:t>8/30/2021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8D23858-7DDE-4BED-B247-591D1AF47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/>
                </a:solidFill>
              </a:rPr>
              <a:t>1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8D0459A-5F40-4F8C-90E1-DA079C5DC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ru-RU" smtClean="0">
                <a:solidFill>
                  <a:prstClr val="black"/>
                </a:solidFill>
              </a:rPr>
              <a:pPr algn="r"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214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92DE8A-D2EB-4E93-863E-91154AD19D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25647F4-B21E-4A0A-9B8D-8D5AF74CCA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8BCDCE6-8FC5-49C2-95DA-AAB79C17C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6B488-97B9-445B-BAB3-0AECCA92A655}" type="datetime1">
              <a:rPr lang="en-US" smtClean="0">
                <a:solidFill>
                  <a:prstClr val="black"/>
                </a:solidFill>
              </a:rPr>
              <a:t>8/30/2021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B41BBD2-C7EB-4573-B196-E3C917813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/>
                </a:solidFill>
              </a:rPr>
              <a:t>1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F75A9ED-D49D-4BD8-8D81-4EEDEC8E2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ru-RU" smtClean="0">
                <a:solidFill>
                  <a:prstClr val="black"/>
                </a:solidFill>
              </a:rPr>
              <a:pPr algn="r"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432967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2AE5B6-27D5-4E07-812B-82BE0BF81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DCC2735-62A8-4A11-B36A-1ECFB56C76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531EC70-AFE3-4D96-9D0E-3E4C2670DF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9F30141-93D0-4C97-B4E8-09B3B65D2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6B488-97B9-445B-BAB3-0AECCA92A655}" type="datetime1">
              <a:rPr lang="en-US" smtClean="0">
                <a:solidFill>
                  <a:prstClr val="black"/>
                </a:solidFill>
              </a:rPr>
              <a:t>8/30/2021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1D50470-F0BE-429C-BD6C-CA5A87FE4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/>
                </a:solidFill>
              </a:rPr>
              <a:t>1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8148F26-5D23-484E-8001-A13CD5621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ru-RU" smtClean="0">
                <a:solidFill>
                  <a:prstClr val="black"/>
                </a:solidFill>
              </a:rPr>
              <a:pPr algn="r"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555214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E4E2C6-59DB-4121-8969-ED4A2D088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EDDCA85-4A8C-44CC-B52E-C303E0C24D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212D5A0-E96D-42E7-9721-D3B5CA2D8F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B64E93E-8098-4F2A-B1C9-55E99E0BCF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0D4EDBB-A9FC-4CBD-90D4-5B8C79D118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2AA492B-8404-4F04-BCFA-D27AFCAB4E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6B488-97B9-445B-BAB3-0AECCA92A655}" type="datetime1">
              <a:rPr lang="en-US" smtClean="0">
                <a:solidFill>
                  <a:prstClr val="black"/>
                </a:solidFill>
              </a:rPr>
              <a:t>8/30/2021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7F946B7-55B0-4B40-84E1-E5C67A60E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/>
                </a:solidFill>
              </a:rPr>
              <a:t>1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D3C7953-D63E-4C2E-AABB-9E2F56541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ru-RU" smtClean="0">
                <a:solidFill>
                  <a:prstClr val="black"/>
                </a:solidFill>
              </a:rPr>
              <a:pPr algn="r"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232620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9DABD4-9F9E-466D-B72B-5240FEDF4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1EDF5EC-AF01-46F9-B20D-326C8C33B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41F83-5C16-4753-B1C2-1F58F77FAF12}" type="datetime1">
              <a:rPr lang="en-US" smtClean="0">
                <a:solidFill>
                  <a:prstClr val="black"/>
                </a:solidFill>
              </a:rPr>
              <a:t>8/30/2021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3B78A07-E707-43E3-8547-F98E735DE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/>
                </a:solidFill>
              </a:rPr>
              <a:t>1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153996D-CD06-414C-90E6-9D27EAAAC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ru-RU" smtClean="0">
                <a:solidFill>
                  <a:prstClr val="black"/>
                </a:solidFill>
              </a:rPr>
              <a:pPr algn="r"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963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29674EE-9904-47E6-9102-F7C83021E9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39D7D-7AEA-4E09-8829-AEEE4D3FE3C0}" type="datetime1">
              <a:rPr lang="en-US" smtClean="0">
                <a:solidFill>
                  <a:prstClr val="black"/>
                </a:solidFill>
              </a:rPr>
              <a:t>8/30/2021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CE21BA2-1C66-4664-9366-2A56543ED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/>
                </a:solidFill>
              </a:rPr>
              <a:t>1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B394A4D-D9BE-4F70-A8A5-170B863B0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ru-RU" smtClean="0">
                <a:solidFill>
                  <a:prstClr val="black"/>
                </a:solidFill>
              </a:rPr>
              <a:pPr algn="r"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827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8AFF1D-7E92-4966-A8E0-7074B03C0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BA42CCF-6D80-4FE0-9235-5A7B296413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C1B28A0-6738-4876-A815-736D51C9B6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EA110CF-291A-4D49-BA4F-C8BFEFD404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6B488-97B9-445B-BAB3-0AECCA92A655}" type="datetime1">
              <a:rPr lang="en-US" smtClean="0">
                <a:solidFill>
                  <a:prstClr val="black"/>
                </a:solidFill>
              </a:rPr>
              <a:t>8/30/2021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A801AFB-65FA-419A-8C57-2859B6F6A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/>
                </a:solidFill>
              </a:rPr>
              <a:t>1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DD281E6-9AED-41A5-8FA3-83B443C61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ru-RU" smtClean="0">
                <a:solidFill>
                  <a:prstClr val="black"/>
                </a:solidFill>
              </a:rPr>
              <a:pPr algn="r"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000325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B1E762-857A-4BAD-BD9C-30F65E57B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BA6A916-19DD-4753-BBE0-6EC76647D9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7A2EB47-498A-4B8F-8B18-24809F6144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8348B7D-8FC9-44AF-8605-93EA0983B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6B488-97B9-445B-BAB3-0AECCA92A655}" type="datetime1">
              <a:rPr lang="en-US" smtClean="0">
                <a:solidFill>
                  <a:prstClr val="black"/>
                </a:solidFill>
              </a:rPr>
              <a:t>8/30/2021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D1AB0B4-B2F4-4F5F-A672-CE062938F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/>
                </a:solidFill>
              </a:rPr>
              <a:t>1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C9E8A66-0CF6-44B0-AA4B-6EE12A6B3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ru-RU" smtClean="0">
                <a:solidFill>
                  <a:prstClr val="black"/>
                </a:solidFill>
              </a:rPr>
              <a:pPr algn="r"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506560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">
              <a:schemeClr val="bg1"/>
            </a:gs>
            <a:gs pos="100000">
              <a:schemeClr val="accent1">
                <a:lumMod val="20000"/>
                <a:lumOff val="8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C17E9C-FE60-41E2-9FDB-6BC7DE1C3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F69FDAA-9E07-4987-B303-65FF7A3933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C4451BB-AE6D-48D4-8B3C-3651F872B5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66B488-97B9-445B-BAB3-0AECCA92A655}" type="datetime1">
              <a:rPr lang="en-US" smtClean="0">
                <a:solidFill>
                  <a:prstClr val="black"/>
                </a:solidFill>
              </a:rPr>
              <a:t>8/30/2021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6AD0DC-C509-416E-9A04-62C19973B8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>
                <a:solidFill>
                  <a:prstClr val="black"/>
                </a:solidFill>
              </a:rPr>
              <a:t>1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E8EBDF6-F5C3-4F89-8860-BA3E9D6A5D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fld id="{D4C49B74-5DB2-4B03-B1D2-7F6A3C51C318}" type="slidenum">
              <a:rPr lang="ru-RU" smtClean="0">
                <a:solidFill>
                  <a:prstClr val="black"/>
                </a:solidFill>
              </a:rPr>
              <a:pPr algn="r"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895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26" Type="http://schemas.openxmlformats.org/officeDocument/2006/relationships/image" Target="../media/image31.png"/><Relationship Id="rId3" Type="http://schemas.openxmlformats.org/officeDocument/2006/relationships/image" Target="../media/image8.png"/><Relationship Id="rId21" Type="http://schemas.openxmlformats.org/officeDocument/2006/relationships/image" Target="../media/image26.jpeg"/><Relationship Id="rId34" Type="http://schemas.openxmlformats.org/officeDocument/2006/relationships/image" Target="../media/image2.jpe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5" Type="http://schemas.openxmlformats.org/officeDocument/2006/relationships/image" Target="../media/image30.png"/><Relationship Id="rId33" Type="http://schemas.openxmlformats.org/officeDocument/2006/relationships/image" Target="../media/image38.png"/><Relationship Id="rId2" Type="http://schemas.openxmlformats.org/officeDocument/2006/relationships/image" Target="../media/image7.png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29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24" Type="http://schemas.openxmlformats.org/officeDocument/2006/relationships/image" Target="../media/image29.jpeg"/><Relationship Id="rId32" Type="http://schemas.openxmlformats.org/officeDocument/2006/relationships/image" Target="../media/image37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23" Type="http://schemas.openxmlformats.org/officeDocument/2006/relationships/image" Target="../media/image28.jpeg"/><Relationship Id="rId28" Type="http://schemas.openxmlformats.org/officeDocument/2006/relationships/image" Target="../media/image33.emf"/><Relationship Id="rId10" Type="http://schemas.openxmlformats.org/officeDocument/2006/relationships/image" Target="../media/image15.png"/><Relationship Id="rId19" Type="http://schemas.openxmlformats.org/officeDocument/2006/relationships/image" Target="../media/image24.png"/><Relationship Id="rId31" Type="http://schemas.openxmlformats.org/officeDocument/2006/relationships/image" Target="../media/image36.png"/><Relationship Id="rId4" Type="http://schemas.openxmlformats.org/officeDocument/2006/relationships/image" Target="../media/image9.emf"/><Relationship Id="rId9" Type="http://schemas.openxmlformats.org/officeDocument/2006/relationships/image" Target="../media/image14.png"/><Relationship Id="rId14" Type="http://schemas.openxmlformats.org/officeDocument/2006/relationships/image" Target="../media/image19.png"/><Relationship Id="rId22" Type="http://schemas.openxmlformats.org/officeDocument/2006/relationships/image" Target="../media/image27.jpeg"/><Relationship Id="rId27" Type="http://schemas.openxmlformats.org/officeDocument/2006/relationships/image" Target="../media/image32.png"/><Relationship Id="rId30" Type="http://schemas.openxmlformats.org/officeDocument/2006/relationships/image" Target="../media/image35.png"/><Relationship Id="rId35" Type="http://schemas.openxmlformats.org/officeDocument/2006/relationships/image" Target="../media/image39.png"/><Relationship Id="rId8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jpeg"/><Relationship Id="rId7" Type="http://schemas.openxmlformats.org/officeDocument/2006/relationships/image" Target="../media/image4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11" Type="http://schemas.openxmlformats.org/officeDocument/2006/relationships/image" Target="../media/image55.png"/><Relationship Id="rId5" Type="http://schemas.openxmlformats.org/officeDocument/2006/relationships/image" Target="../media/image49.jpeg"/><Relationship Id="rId10" Type="http://schemas.openxmlformats.org/officeDocument/2006/relationships/image" Target="../media/image54.jpeg"/><Relationship Id="rId4" Type="http://schemas.openxmlformats.org/officeDocument/2006/relationships/image" Target="../media/image48.jpeg"/><Relationship Id="rId9" Type="http://schemas.openxmlformats.org/officeDocument/2006/relationships/image" Target="../media/image5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 descr="C:\Users\MARKET-01\Downloads\image-27-08-21-10-17.jpeg"/>
          <p:cNvPicPr/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198" y="523562"/>
            <a:ext cx="8637402" cy="611779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43482" y="1404260"/>
            <a:ext cx="8358973" cy="223230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ШКОЛЬНЫЙ БУФЕТ </a:t>
            </a:r>
            <a:b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НОВОГО ФОРМАТА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347830" y="6403855"/>
            <a:ext cx="2304256" cy="504056"/>
          </a:xfrm>
        </p:spPr>
        <p:txBody>
          <a:bodyPr>
            <a:normAutofit/>
          </a:bodyPr>
          <a:lstStyle/>
          <a:p>
            <a:r>
              <a:rPr lang="ru-RU" sz="1400" b="1" dirty="0">
                <a:solidFill>
                  <a:schemeClr val="bg1"/>
                </a:solidFill>
                <a:latin typeface="SONGER Condensed" panose="02000506020000020004" pitchFamily="50" charset="0"/>
                <a:ea typeface="Verdana" pitchFamily="34" charset="0"/>
                <a:cs typeface="Verdana" pitchFamily="34" charset="0"/>
              </a:rPr>
              <a:t>Москва, 2021</a:t>
            </a:r>
            <a:endParaRPr lang="ru-RU" sz="2000" b="1" dirty="0">
              <a:solidFill>
                <a:schemeClr val="bg1"/>
              </a:solidFill>
              <a:latin typeface="SONGER Condensed" panose="02000506020000020004" pitchFamily="50" charset="0"/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7" name="Subtitle 1"/>
          <p:cNvSpPr txBox="1">
            <a:spLocks/>
          </p:cNvSpPr>
          <p:nvPr/>
        </p:nvSpPr>
        <p:spPr>
          <a:xfrm>
            <a:off x="2633712" y="2972527"/>
            <a:ext cx="6194066" cy="1248561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defPPr>
            <a:lvl1pPr marL="0" indent="0" algn="r" eaLnBrk="1" hangingPunct="1">
              <a:buNone/>
              <a:defRPr sz="2800">
                <a:latin typeface="+mn-lt"/>
              </a:defRPr>
            </a:lvl1pPr>
            <a:lvl2pPr marL="457200" indent="0" algn="ctr" eaLnBrk="1" hangingPunct="1">
              <a:buNone/>
              <a:defRPr sz="2400">
                <a:latin typeface="+mn-lt"/>
              </a:defRPr>
            </a:lvl2pPr>
            <a:lvl3pPr marL="914400" indent="0" algn="ctr" eaLnBrk="1" hangingPunct="1">
              <a:buNone/>
              <a:defRPr sz="2400">
                <a:latin typeface="+mn-lt"/>
              </a:defRPr>
            </a:lvl3pPr>
            <a:lvl4pPr marL="1371600" indent="0" algn="ctr" eaLnBrk="1" hangingPunct="1">
              <a:buNone/>
              <a:defRPr sz="2000">
                <a:latin typeface="+mn-lt"/>
              </a:defRPr>
            </a:lvl4pPr>
            <a:lvl5pPr marL="1828800" indent="0" algn="ctr" eaLnBrk="1" hangingPunct="1">
              <a:buNone/>
              <a:defRPr sz="2000">
                <a:latin typeface="+mn-lt"/>
              </a:defRPr>
            </a:lvl5pPr>
            <a:lvl6pPr marL="2286000" indent="0" algn="ctr" eaLnBrk="1" hangingPunct="1">
              <a:buNone/>
              <a:defRPr sz="2000"/>
            </a:lvl6pPr>
            <a:lvl7pPr marL="2743200" indent="0" algn="ctr" eaLnBrk="1" hangingPunct="1">
              <a:buNone/>
              <a:defRPr sz="2000"/>
            </a:lvl7pPr>
            <a:lvl8pPr marL="3200400" indent="0" algn="ctr" eaLnBrk="1" hangingPunct="1">
              <a:buNone/>
              <a:defRPr sz="2000"/>
            </a:lvl8pPr>
            <a:lvl9pPr marL="3657600" indent="0" algn="ctr" eaLnBrk="1" hangingPunct="1">
              <a:buNone/>
              <a:defRPr sz="2000"/>
            </a:lvl9pPr>
          </a:lstStyle>
          <a:p>
            <a:endParaRPr lang="ru-RU" sz="2400" b="1" kern="0" dirty="0">
              <a:solidFill>
                <a:srgbClr val="4BACC6">
                  <a:lumMod val="50000"/>
                </a:srgbClr>
              </a:solidFill>
              <a:latin typeface="Batang" panose="02030600000101010101" pitchFamily="18" charset="-127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94C419C-D195-4473-99C8-9FD88AB90F73}"/>
              </a:ext>
            </a:extLst>
          </p:cNvPr>
          <p:cNvSpPr/>
          <p:nvPr/>
        </p:nvSpPr>
        <p:spPr>
          <a:xfrm>
            <a:off x="247806" y="523561"/>
            <a:ext cx="8644794" cy="6132321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52AC4247-23B1-4E3B-851D-9554CF7B519F}"/>
              </a:ext>
            </a:extLst>
          </p:cNvPr>
          <p:cNvSpPr/>
          <p:nvPr/>
        </p:nvSpPr>
        <p:spPr>
          <a:xfrm>
            <a:off x="255198" y="1340710"/>
            <a:ext cx="8637402" cy="2232309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065958B0-D356-4BDF-9479-0D32EF30E568}"/>
              </a:ext>
            </a:extLst>
          </p:cNvPr>
          <p:cNvGrpSpPr/>
          <p:nvPr/>
        </p:nvGrpSpPr>
        <p:grpSpPr>
          <a:xfrm>
            <a:off x="8162704" y="5985021"/>
            <a:ext cx="722480" cy="670862"/>
            <a:chOff x="-1687000" y="2942337"/>
            <a:chExt cx="1730795" cy="1807106"/>
          </a:xfrm>
        </p:grpSpPr>
        <p:sp>
          <p:nvSpPr>
            <p:cNvPr id="16" name="Овал 15">
              <a:extLst>
                <a:ext uri="{FF2B5EF4-FFF2-40B4-BE49-F238E27FC236}">
                  <a16:creationId xmlns:a16="http://schemas.microsoft.com/office/drawing/2014/main" id="{840687E3-A175-46D0-8DB6-0EFC51504A8B}"/>
                </a:ext>
              </a:extLst>
            </p:cNvPr>
            <p:cNvSpPr/>
            <p:nvPr/>
          </p:nvSpPr>
          <p:spPr>
            <a:xfrm>
              <a:off x="-1647368" y="3054079"/>
              <a:ext cx="1668038" cy="165623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935"/>
            </a:p>
          </p:txBody>
        </p:sp>
        <p:pic>
          <p:nvPicPr>
            <p:cNvPr id="17" name="Picture 2" descr="\\Dmz\общая\Логотип\лого АПСПОЗ 2.jpg">
              <a:extLst>
                <a:ext uri="{FF2B5EF4-FFF2-40B4-BE49-F238E27FC236}">
                  <a16:creationId xmlns:a16="http://schemas.microsoft.com/office/drawing/2014/main" id="{A31F2242-30A8-44B2-ADFF-B04A922D377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492" t="42946" r="40844" b="43505"/>
            <a:stretch/>
          </p:blipFill>
          <p:spPr bwMode="auto">
            <a:xfrm>
              <a:off x="-1687000" y="2942337"/>
              <a:ext cx="1730795" cy="18071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971186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27774E47-87A1-4646-9942-90CFD0F7D72F}"/>
              </a:ext>
            </a:extLst>
          </p:cNvPr>
          <p:cNvSpPr/>
          <p:nvPr/>
        </p:nvSpPr>
        <p:spPr>
          <a:xfrm>
            <a:off x="251400" y="173503"/>
            <a:ext cx="8212735" cy="910834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id="{9BBDAD00-680B-4E46-83A4-D572BAB0D0D5}"/>
              </a:ext>
            </a:extLst>
          </p:cNvPr>
          <p:cNvSpPr/>
          <p:nvPr/>
        </p:nvSpPr>
        <p:spPr>
          <a:xfrm>
            <a:off x="247806" y="159832"/>
            <a:ext cx="8648388" cy="6552910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itle 2">
            <a:extLst>
              <a:ext uri="{FF2B5EF4-FFF2-40B4-BE49-F238E27FC236}">
                <a16:creationId xmlns:a16="http://schemas.microsoft.com/office/drawing/2014/main" id="{E2A25B68-4D46-4115-88A6-315E60EDC432}"/>
              </a:ext>
            </a:extLst>
          </p:cNvPr>
          <p:cNvSpPr txBox="1">
            <a:spLocks/>
          </p:cNvSpPr>
          <p:nvPr/>
        </p:nvSpPr>
        <p:spPr>
          <a:xfrm>
            <a:off x="319026" y="1198883"/>
            <a:ext cx="4685034" cy="5066931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txBody>
          <a:bodyPr anchor="b" anchorCtr="0">
            <a:noAutofit/>
          </a:bodyPr>
          <a:lstStyle>
            <a:defPPr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defPPr>
            <a:lvl1pPr algn="l" eaLnBrk="1" hangingPunct="1">
              <a:buNone/>
              <a:defRPr sz="3600">
                <a:solidFill>
                  <a:schemeClr val="tx1">
                    <a:alpha val="100000"/>
                  </a:schemeClr>
                </a:solidFill>
                <a:latin typeface="+mj-lt"/>
              </a:defRPr>
            </a:lvl1pPr>
          </a:lstStyle>
          <a:p>
            <a:endParaRPr lang="ru-RU" sz="16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5" name="Title 2">
            <a:extLst>
              <a:ext uri="{FF2B5EF4-FFF2-40B4-BE49-F238E27FC236}">
                <a16:creationId xmlns:a16="http://schemas.microsoft.com/office/drawing/2014/main" id="{27684F74-947E-4D41-A98E-BFA0D6821131}"/>
              </a:ext>
            </a:extLst>
          </p:cNvPr>
          <p:cNvSpPr txBox="1">
            <a:spLocks/>
          </p:cNvSpPr>
          <p:nvPr/>
        </p:nvSpPr>
        <p:spPr>
          <a:xfrm>
            <a:off x="247806" y="260560"/>
            <a:ext cx="7405445" cy="576080"/>
          </a:xfrm>
          <a:prstGeom prst="rect">
            <a:avLst/>
          </a:prstGeom>
        </p:spPr>
        <p:txBody>
          <a:bodyPr anchor="b" anchorCtr="0">
            <a:noAutofit/>
          </a:bodyPr>
          <a:lstStyle>
            <a:defPPr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defPPr>
            <a:lvl1pPr algn="l" eaLnBrk="1" hangingPunct="1">
              <a:buNone/>
              <a:defRPr sz="3600">
                <a:solidFill>
                  <a:schemeClr val="tx1">
                    <a:alpha val="100000"/>
                  </a:schemeClr>
                </a:solidFill>
                <a:latin typeface="+mj-lt"/>
              </a:defRPr>
            </a:lvl1pPr>
          </a:lstStyle>
          <a:p>
            <a:pPr eaLnBrk="0" hangingPunct="0"/>
            <a:r>
              <a:rPr lang="ru-RU" sz="2400" b="1" dirty="0">
                <a:solidFill>
                  <a:schemeClr val="bg1"/>
                </a:solidFill>
              </a:rPr>
              <a:t>БУФЕТНАЯ ПРОДУКЦИЯ</a:t>
            </a:r>
            <a:r>
              <a:rPr lang="ru-RU" sz="2400" b="1" dirty="0" smtClean="0">
                <a:solidFill>
                  <a:schemeClr val="bg1"/>
                </a:solidFill>
              </a:rPr>
              <a:t>: ЗДРАВУШКА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6" name="Рисунок 5" descr="C:\Users\MARKET-01\Pictures\ЗДРАВУШКА.jpe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7759" y="372602"/>
            <a:ext cx="1877596" cy="339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6342" y="159832"/>
            <a:ext cx="1385945" cy="2708911"/>
          </a:xfrm>
          <a:prstGeom prst="rect">
            <a:avLst/>
          </a:prstGeom>
        </p:spPr>
      </p:pic>
      <p:pic>
        <p:nvPicPr>
          <p:cNvPr id="8" name="Рисунок 7" descr="\\ftp\Graphic\ОКСАНА\обучение\ФОТО\витрины\image-30-11-20-06-25-7.jpe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4" t="1042" r="46110" b="1"/>
          <a:stretch/>
        </p:blipFill>
        <p:spPr bwMode="auto">
          <a:xfrm>
            <a:off x="7106745" y="3048687"/>
            <a:ext cx="1715542" cy="34380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 descr="\\ftp\Graphic\ОКСАНА\обучение\ФОТО\Витрины Здравушка\image-30-11-20-06-28-3.jpeg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2" r="15556"/>
          <a:stretch/>
        </p:blipFill>
        <p:spPr bwMode="auto">
          <a:xfrm>
            <a:off x="5652150" y="4016309"/>
            <a:ext cx="1359065" cy="222024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1644" y="1348148"/>
            <a:ext cx="483086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41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 наименование</a:t>
            </a:r>
          </a:p>
          <a:p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                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24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 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новых наименования:</a:t>
            </a:r>
          </a:p>
          <a:p>
            <a:endParaRPr lang="ru-RU" sz="16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          БЕЗ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САХАРА –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фруктово-ягодное пюре,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смесь орехов, сушеных ягод и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сухофруктов</a:t>
            </a:r>
          </a:p>
          <a:p>
            <a:endParaRPr lang="ru-RU" sz="16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         ПОЛЬЗА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ЗЛАКОВ – злаковые, коктейль </a:t>
            </a:r>
            <a:endParaRPr lang="ru-RU" sz="16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фруктово-ягодный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со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злаками</a:t>
            </a:r>
          </a:p>
          <a:p>
            <a:endParaRPr lang="ru-RU" sz="16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         БЕЗ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ГЛЮТЕНА – рисовые хлебцы с фруктовым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соком</a:t>
            </a:r>
          </a:p>
          <a:p>
            <a:endParaRPr lang="ru-RU" sz="16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          ДЛЯ ИММУНИТЕТА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– мармелад с витамином С, Е, Д; финиковые батончики с витамином С </a:t>
            </a:r>
            <a:endParaRPr lang="ru-RU" sz="16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sz="16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           КИСЛОМОЛОЧНАЯ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ПРОДУКЦИЯ – напиток кисломолочный фруктовый</a:t>
            </a:r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065958B0-D356-4BDF-9479-0D32EF30E568}"/>
              </a:ext>
            </a:extLst>
          </p:cNvPr>
          <p:cNvGrpSpPr/>
          <p:nvPr/>
        </p:nvGrpSpPr>
        <p:grpSpPr>
          <a:xfrm>
            <a:off x="8318961" y="6151331"/>
            <a:ext cx="722480" cy="670862"/>
            <a:chOff x="-1687000" y="2942337"/>
            <a:chExt cx="1730795" cy="1807106"/>
          </a:xfrm>
        </p:grpSpPr>
        <p:sp>
          <p:nvSpPr>
            <p:cNvPr id="12" name="Овал 11">
              <a:extLst>
                <a:ext uri="{FF2B5EF4-FFF2-40B4-BE49-F238E27FC236}">
                  <a16:creationId xmlns:a16="http://schemas.microsoft.com/office/drawing/2014/main" id="{840687E3-A175-46D0-8DB6-0EFC51504A8B}"/>
                </a:ext>
              </a:extLst>
            </p:cNvPr>
            <p:cNvSpPr/>
            <p:nvPr/>
          </p:nvSpPr>
          <p:spPr>
            <a:xfrm>
              <a:off x="-1647368" y="3054079"/>
              <a:ext cx="1668038" cy="165623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935"/>
            </a:p>
          </p:txBody>
        </p:sp>
        <p:pic>
          <p:nvPicPr>
            <p:cNvPr id="13" name="Picture 2" descr="\\Dmz\общая\Логотип\лого АПСПОЗ 2.jpg">
              <a:extLst>
                <a:ext uri="{FF2B5EF4-FFF2-40B4-BE49-F238E27FC236}">
                  <a16:creationId xmlns:a16="http://schemas.microsoft.com/office/drawing/2014/main" id="{A31F2242-30A8-44B2-ADFF-B04A922D377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492" t="42946" r="40844" b="43505"/>
            <a:stretch/>
          </p:blipFill>
          <p:spPr bwMode="auto">
            <a:xfrm>
              <a:off x="-1687000" y="2942337"/>
              <a:ext cx="1730795" cy="18071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Плюс 2"/>
          <p:cNvSpPr/>
          <p:nvPr/>
        </p:nvSpPr>
        <p:spPr>
          <a:xfrm>
            <a:off x="877808" y="1738296"/>
            <a:ext cx="511753" cy="455397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Фигура, имеющая форму буквы L 15"/>
          <p:cNvSpPr/>
          <p:nvPr/>
        </p:nvSpPr>
        <p:spPr>
          <a:xfrm rot="18716193">
            <a:off x="433797" y="2234553"/>
            <a:ext cx="382903" cy="340396"/>
          </a:xfrm>
          <a:prstGeom prst="corner">
            <a:avLst>
              <a:gd name="adj1" fmla="val 46029"/>
              <a:gd name="adj2" fmla="val 20799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Фигура, имеющая форму буквы L 16"/>
          <p:cNvSpPr/>
          <p:nvPr/>
        </p:nvSpPr>
        <p:spPr>
          <a:xfrm rot="18716193">
            <a:off x="466917" y="3734620"/>
            <a:ext cx="382903" cy="340396"/>
          </a:xfrm>
          <a:prstGeom prst="corner">
            <a:avLst>
              <a:gd name="adj1" fmla="val 46029"/>
              <a:gd name="adj2" fmla="val 20799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Фигура, имеющая форму буквы L 17"/>
          <p:cNvSpPr/>
          <p:nvPr/>
        </p:nvSpPr>
        <p:spPr>
          <a:xfrm rot="18716193">
            <a:off x="466918" y="2975193"/>
            <a:ext cx="382903" cy="340396"/>
          </a:xfrm>
          <a:prstGeom prst="corner">
            <a:avLst>
              <a:gd name="adj1" fmla="val 46029"/>
              <a:gd name="adj2" fmla="val 20799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Фигура, имеющая форму буквы L 18"/>
          <p:cNvSpPr/>
          <p:nvPr/>
        </p:nvSpPr>
        <p:spPr>
          <a:xfrm rot="18716193">
            <a:off x="466916" y="4453585"/>
            <a:ext cx="382903" cy="340396"/>
          </a:xfrm>
          <a:prstGeom prst="corner">
            <a:avLst>
              <a:gd name="adj1" fmla="val 46029"/>
              <a:gd name="adj2" fmla="val 20799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Фигура, имеющая форму буквы L 19"/>
          <p:cNvSpPr/>
          <p:nvPr/>
        </p:nvSpPr>
        <p:spPr>
          <a:xfrm rot="18716193">
            <a:off x="503751" y="5176823"/>
            <a:ext cx="382903" cy="340396"/>
          </a:xfrm>
          <a:prstGeom prst="corner">
            <a:avLst>
              <a:gd name="adj1" fmla="val 46029"/>
              <a:gd name="adj2" fmla="val 20799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41141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">
              <a:schemeClr val="bg1"/>
            </a:gs>
            <a:gs pos="100000">
              <a:schemeClr val="accent1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582" y="1169057"/>
            <a:ext cx="8574491" cy="18542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662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62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62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62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62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77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62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 rot="1172367">
            <a:off x="4525124" y="5699736"/>
            <a:ext cx="183082" cy="3481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62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/>
          <a:srcRect r="16611"/>
          <a:stretch/>
        </p:blipFill>
        <p:spPr>
          <a:xfrm>
            <a:off x="5320119" y="3936378"/>
            <a:ext cx="1196151" cy="132020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083080">
            <a:off x="7258969" y="1966199"/>
            <a:ext cx="1809102" cy="67268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018936">
            <a:off x="6650435" y="1548382"/>
            <a:ext cx="1845029" cy="57088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255366">
            <a:off x="1723528" y="1859328"/>
            <a:ext cx="1805060" cy="57070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92970" y="4941069"/>
            <a:ext cx="431788" cy="117462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35224" y="5007177"/>
            <a:ext cx="374609" cy="117623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90598" y="4930624"/>
            <a:ext cx="391110" cy="117631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4388" y="5083291"/>
            <a:ext cx="443372" cy="144181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8839" y="5226250"/>
            <a:ext cx="419001" cy="1348020"/>
          </a:xfrm>
          <a:prstGeom prst="rect">
            <a:avLst/>
          </a:prstGeom>
        </p:spPr>
      </p:pic>
      <p:sp>
        <p:nvSpPr>
          <p:cNvPr id="23" name="Овал 22"/>
          <p:cNvSpPr/>
          <p:nvPr/>
        </p:nvSpPr>
        <p:spPr>
          <a:xfrm>
            <a:off x="2483069" y="2695351"/>
            <a:ext cx="3050644" cy="186115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62"/>
          </a:p>
        </p:txBody>
      </p:sp>
      <p:sp>
        <p:nvSpPr>
          <p:cNvPr id="25" name="Овал 24"/>
          <p:cNvSpPr/>
          <p:nvPr/>
        </p:nvSpPr>
        <p:spPr>
          <a:xfrm>
            <a:off x="33317" y="779893"/>
            <a:ext cx="3634247" cy="194019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62"/>
          </a:p>
        </p:txBody>
      </p:sp>
      <p:sp>
        <p:nvSpPr>
          <p:cNvPr id="26" name="Овал 25"/>
          <p:cNvSpPr/>
          <p:nvPr/>
        </p:nvSpPr>
        <p:spPr>
          <a:xfrm>
            <a:off x="2146159" y="4825200"/>
            <a:ext cx="3306661" cy="168737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62"/>
          </a:p>
        </p:txBody>
      </p:sp>
      <p:sp>
        <p:nvSpPr>
          <p:cNvPr id="27" name="Овал 26"/>
          <p:cNvSpPr/>
          <p:nvPr/>
        </p:nvSpPr>
        <p:spPr>
          <a:xfrm>
            <a:off x="154202" y="2643914"/>
            <a:ext cx="2551879" cy="15938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62"/>
          </a:p>
        </p:txBody>
      </p:sp>
      <p:sp>
        <p:nvSpPr>
          <p:cNvPr id="29" name="Овал 28"/>
          <p:cNvSpPr/>
          <p:nvPr/>
        </p:nvSpPr>
        <p:spPr>
          <a:xfrm>
            <a:off x="6447627" y="4760899"/>
            <a:ext cx="2448567" cy="14312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62"/>
          </a:p>
        </p:txBody>
      </p:sp>
      <p:sp>
        <p:nvSpPr>
          <p:cNvPr id="30" name="Овал 29"/>
          <p:cNvSpPr/>
          <p:nvPr/>
        </p:nvSpPr>
        <p:spPr>
          <a:xfrm>
            <a:off x="4721427" y="3898813"/>
            <a:ext cx="2600365" cy="143112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62"/>
          </a:p>
        </p:txBody>
      </p:sp>
      <p:sp>
        <p:nvSpPr>
          <p:cNvPr id="31" name="Овал 30"/>
          <p:cNvSpPr/>
          <p:nvPr/>
        </p:nvSpPr>
        <p:spPr>
          <a:xfrm>
            <a:off x="6431038" y="3174540"/>
            <a:ext cx="2500776" cy="145385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62"/>
          </a:p>
        </p:txBody>
      </p:sp>
      <p:pic>
        <p:nvPicPr>
          <p:cNvPr id="2048" name="Рисунок 204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870991">
            <a:off x="2591654" y="5096656"/>
            <a:ext cx="874035" cy="1256971"/>
          </a:xfrm>
          <a:prstGeom prst="rect">
            <a:avLst/>
          </a:prstGeom>
        </p:spPr>
      </p:pic>
      <p:pic>
        <p:nvPicPr>
          <p:cNvPr id="2049" name="Рисунок 204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1004157">
            <a:off x="4391797" y="5094503"/>
            <a:ext cx="877312" cy="1241110"/>
          </a:xfrm>
          <a:prstGeom prst="rect">
            <a:avLst/>
          </a:prstGeom>
        </p:spPr>
      </p:pic>
      <p:pic>
        <p:nvPicPr>
          <p:cNvPr id="2050" name="Рисунок 204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19357132">
            <a:off x="6705238" y="3436966"/>
            <a:ext cx="1120086" cy="473491"/>
          </a:xfrm>
          <a:prstGeom prst="rect">
            <a:avLst/>
          </a:prstGeom>
        </p:spPr>
      </p:pic>
      <p:pic>
        <p:nvPicPr>
          <p:cNvPr id="2052" name="Рисунок 205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19357818">
            <a:off x="7222381" y="3592053"/>
            <a:ext cx="1255525" cy="522662"/>
          </a:xfrm>
          <a:prstGeom prst="rect">
            <a:avLst/>
          </a:prstGeom>
        </p:spPr>
      </p:pic>
      <p:pic>
        <p:nvPicPr>
          <p:cNvPr id="2054" name="Рисунок 205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19364011">
            <a:off x="7849903" y="3791777"/>
            <a:ext cx="1158273" cy="442015"/>
          </a:xfrm>
          <a:prstGeom prst="rect">
            <a:avLst/>
          </a:prstGeom>
        </p:spPr>
      </p:pic>
      <p:sp>
        <p:nvSpPr>
          <p:cNvPr id="2055" name="Овал 2054"/>
          <p:cNvSpPr/>
          <p:nvPr/>
        </p:nvSpPr>
        <p:spPr>
          <a:xfrm>
            <a:off x="3643009" y="875029"/>
            <a:ext cx="3142811" cy="197537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62"/>
          </a:p>
        </p:txBody>
      </p:sp>
      <p:pic>
        <p:nvPicPr>
          <p:cNvPr id="2056" name="Рисунок 2055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430552" y="1305420"/>
            <a:ext cx="521579" cy="1178173"/>
          </a:xfrm>
          <a:prstGeom prst="rect">
            <a:avLst/>
          </a:prstGeom>
        </p:spPr>
      </p:pic>
      <p:pic>
        <p:nvPicPr>
          <p:cNvPr id="2057" name="Рисунок 2056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827728" y="1323323"/>
            <a:ext cx="532990" cy="1166270"/>
          </a:xfrm>
          <a:prstGeom prst="rect">
            <a:avLst/>
          </a:prstGeom>
        </p:spPr>
      </p:pic>
      <p:pic>
        <p:nvPicPr>
          <p:cNvPr id="2059" name="Рисунок 2058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969037" y="1049312"/>
            <a:ext cx="509248" cy="1166946"/>
          </a:xfrm>
          <a:prstGeom prst="rect">
            <a:avLst/>
          </a:prstGeom>
        </p:spPr>
      </p:pic>
      <p:pic>
        <p:nvPicPr>
          <p:cNvPr id="2060" name="Рисунок 2059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918531" y="1269816"/>
            <a:ext cx="639554" cy="1130587"/>
          </a:xfrm>
          <a:prstGeom prst="rect">
            <a:avLst/>
          </a:prstGeom>
        </p:spPr>
      </p:pic>
      <p:pic>
        <p:nvPicPr>
          <p:cNvPr id="41" name="Рисунок 40"/>
          <p:cNvPicPr/>
          <p:nvPr/>
        </p:nvPicPr>
        <p:blipFill rotWithShape="1">
          <a:blip r:embed="rId20"/>
          <a:srcRect l="2127" t="22966" r="1571" b="22810"/>
          <a:stretch/>
        </p:blipFill>
        <p:spPr bwMode="auto">
          <a:xfrm>
            <a:off x="115019" y="1240727"/>
            <a:ext cx="1729906" cy="100360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2" name="Овал 41"/>
          <p:cNvSpPr/>
          <p:nvPr/>
        </p:nvSpPr>
        <p:spPr>
          <a:xfrm>
            <a:off x="6472593" y="1231754"/>
            <a:ext cx="2500776" cy="172618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62"/>
          </a:p>
        </p:txBody>
      </p:sp>
      <p:pic>
        <p:nvPicPr>
          <p:cNvPr id="46" name="Рисунок 45" descr="C:\Users\MARKET-01\Pictures\смузи роз.jpg"/>
          <p:cNvPicPr/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12" r="29381"/>
          <a:stretch/>
        </p:blipFill>
        <p:spPr bwMode="auto">
          <a:xfrm>
            <a:off x="2796914" y="2899200"/>
            <a:ext cx="591881" cy="144922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7" name="Рисунок 46" descr="C:\Users\MARKET-01\Pictures\гуава смзи красная.jpg"/>
          <p:cNvPicPr/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826" y="2962566"/>
            <a:ext cx="528130" cy="1352454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Рисунок 47" descr="C:\Users\MARKET-01\Pictures\банан смузи.jpg"/>
          <p:cNvPicPr/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44" t="1592" r="27389"/>
          <a:stretch/>
        </p:blipFill>
        <p:spPr bwMode="auto">
          <a:xfrm>
            <a:off x="3381419" y="2810103"/>
            <a:ext cx="569847" cy="138214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9" name="Рисунок 48" descr="C:\Users\MARKET-01\Pictures\фиолет смузи.jpg"/>
          <p:cNvPicPr/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0428" y="2788718"/>
            <a:ext cx="535927" cy="138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5452820" y="1280610"/>
            <a:ext cx="554799" cy="1144781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349342" y="2764888"/>
            <a:ext cx="939885" cy="1257414"/>
          </a:xfrm>
          <a:prstGeom prst="rect">
            <a:avLst/>
          </a:prstGeom>
        </p:spPr>
      </p:pic>
      <p:sp>
        <p:nvSpPr>
          <p:cNvPr id="52" name="Овал 51"/>
          <p:cNvSpPr/>
          <p:nvPr/>
        </p:nvSpPr>
        <p:spPr>
          <a:xfrm>
            <a:off x="85406" y="5200696"/>
            <a:ext cx="2180250" cy="141283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62"/>
          </a:p>
        </p:txBody>
      </p:sp>
      <p:pic>
        <p:nvPicPr>
          <p:cNvPr id="53" name="Рисунок 52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235432" y="2868087"/>
            <a:ext cx="967866" cy="1342186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 rot="6421043">
            <a:off x="3567743" y="4926175"/>
            <a:ext cx="881298" cy="856436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5541420" y="2632092"/>
            <a:ext cx="1262170" cy="1175956"/>
          </a:xfrm>
          <a:prstGeom prst="rect">
            <a:avLst/>
          </a:prstGeom>
        </p:spPr>
      </p:pic>
      <p:sp>
        <p:nvSpPr>
          <p:cNvPr id="56" name="Овал 55"/>
          <p:cNvSpPr/>
          <p:nvPr/>
        </p:nvSpPr>
        <p:spPr>
          <a:xfrm>
            <a:off x="5418433" y="2749119"/>
            <a:ext cx="1535383" cy="92368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62"/>
          </a:p>
        </p:txBody>
      </p:sp>
      <p:pic>
        <p:nvPicPr>
          <p:cNvPr id="57" name="Рисунок 56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 rot="772906">
            <a:off x="1358388" y="4186751"/>
            <a:ext cx="328489" cy="1180127"/>
          </a:xfrm>
          <a:prstGeom prst="rect">
            <a:avLst/>
          </a:prstGeom>
        </p:spPr>
      </p:pic>
      <p:sp>
        <p:nvSpPr>
          <p:cNvPr id="58" name="Овал 57"/>
          <p:cNvSpPr/>
          <p:nvPr/>
        </p:nvSpPr>
        <p:spPr>
          <a:xfrm>
            <a:off x="865503" y="4096302"/>
            <a:ext cx="2063159" cy="141283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62"/>
          </a:p>
        </p:txBody>
      </p:sp>
      <p:pic>
        <p:nvPicPr>
          <p:cNvPr id="59" name="Рисунок 58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 rot="849186" flipH="1">
            <a:off x="1774400" y="4280355"/>
            <a:ext cx="346090" cy="1162242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 rot="828871">
            <a:off x="2210520" y="4221842"/>
            <a:ext cx="317544" cy="1161749"/>
          </a:xfrm>
          <a:prstGeom prst="rect">
            <a:avLst/>
          </a:prstGeom>
        </p:spPr>
      </p:pic>
      <p:pic>
        <p:nvPicPr>
          <p:cNvPr id="61" name="Рисунок 60" descr="C:\Users\MARKET-01\Pictures\дофф.png"/>
          <p:cNvPicPr/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8624">
            <a:off x="5593509" y="5352215"/>
            <a:ext cx="811738" cy="1089697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id="{27774E47-87A1-4646-9942-90CFD0F7D72F}"/>
              </a:ext>
            </a:extLst>
          </p:cNvPr>
          <p:cNvSpPr/>
          <p:nvPr/>
        </p:nvSpPr>
        <p:spPr>
          <a:xfrm>
            <a:off x="251400" y="223298"/>
            <a:ext cx="8212735" cy="910834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Title 2">
            <a:extLst>
              <a:ext uri="{FF2B5EF4-FFF2-40B4-BE49-F238E27FC236}">
                <a16:creationId xmlns:a16="http://schemas.microsoft.com/office/drawing/2014/main" id="{27684F74-947E-4D41-A98E-BFA0D6821131}"/>
              </a:ext>
            </a:extLst>
          </p:cNvPr>
          <p:cNvSpPr txBox="1">
            <a:spLocks/>
          </p:cNvSpPr>
          <p:nvPr/>
        </p:nvSpPr>
        <p:spPr>
          <a:xfrm>
            <a:off x="219313" y="482252"/>
            <a:ext cx="7405445" cy="576080"/>
          </a:xfrm>
          <a:prstGeom prst="rect">
            <a:avLst/>
          </a:prstGeom>
        </p:spPr>
        <p:txBody>
          <a:bodyPr anchor="b" anchorCtr="0">
            <a:noAutofit/>
          </a:bodyPr>
          <a:lstStyle>
            <a:defPPr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defPPr>
            <a:lvl1pPr algn="l" eaLnBrk="1" hangingPunct="1">
              <a:buNone/>
              <a:defRPr sz="3600">
                <a:solidFill>
                  <a:schemeClr val="tx1">
                    <a:alpha val="100000"/>
                  </a:schemeClr>
                </a:solidFill>
                <a:latin typeface="+mj-lt"/>
              </a:defRPr>
            </a:lvl1pPr>
          </a:lstStyle>
          <a:p>
            <a:pPr eaLnBrk="0" hangingPunct="0"/>
            <a:r>
              <a:rPr lang="ru-RU" sz="2400" b="1" dirty="0">
                <a:solidFill>
                  <a:schemeClr val="bg1"/>
                </a:solidFill>
              </a:rPr>
              <a:t>БУФЕТНАЯ ПРОДУКЦИЯ</a:t>
            </a:r>
            <a:r>
              <a:rPr lang="ru-RU" sz="2400" b="1" dirty="0" smtClean="0">
                <a:solidFill>
                  <a:schemeClr val="bg1"/>
                </a:solidFill>
              </a:rPr>
              <a:t>: </a:t>
            </a:r>
          </a:p>
          <a:p>
            <a:pPr eaLnBrk="0" hangingPunct="0"/>
            <a:r>
              <a:rPr lang="ru-RU" sz="2400" b="1" dirty="0" smtClean="0">
                <a:solidFill>
                  <a:schemeClr val="bg1"/>
                </a:solidFill>
              </a:rPr>
              <a:t>ЗДРАВУШКА. НОВЫЙ АССОРТИМЕНТ</a:t>
            </a:r>
            <a:endParaRPr lang="ru-RU" sz="2400" b="1" dirty="0">
              <a:solidFill>
                <a:schemeClr val="bg1"/>
              </a:solidFill>
            </a:endParaRPr>
          </a:p>
        </p:txBody>
      </p:sp>
      <p:grpSp>
        <p:nvGrpSpPr>
          <p:cNvPr id="64" name="Группа 63">
            <a:extLst>
              <a:ext uri="{FF2B5EF4-FFF2-40B4-BE49-F238E27FC236}">
                <a16:creationId xmlns:a16="http://schemas.microsoft.com/office/drawing/2014/main" id="{065958B0-D356-4BDF-9479-0D32EF30E568}"/>
              </a:ext>
            </a:extLst>
          </p:cNvPr>
          <p:cNvGrpSpPr/>
          <p:nvPr/>
        </p:nvGrpSpPr>
        <p:grpSpPr>
          <a:xfrm>
            <a:off x="8402593" y="6069447"/>
            <a:ext cx="722480" cy="670862"/>
            <a:chOff x="-1687000" y="2942337"/>
            <a:chExt cx="1730795" cy="1807106"/>
          </a:xfrm>
        </p:grpSpPr>
        <p:sp>
          <p:nvSpPr>
            <p:cNvPr id="65" name="Овал 64">
              <a:extLst>
                <a:ext uri="{FF2B5EF4-FFF2-40B4-BE49-F238E27FC236}">
                  <a16:creationId xmlns:a16="http://schemas.microsoft.com/office/drawing/2014/main" id="{840687E3-A175-46D0-8DB6-0EFC51504A8B}"/>
                </a:ext>
              </a:extLst>
            </p:cNvPr>
            <p:cNvSpPr/>
            <p:nvPr/>
          </p:nvSpPr>
          <p:spPr>
            <a:xfrm>
              <a:off x="-1647368" y="3054079"/>
              <a:ext cx="1668038" cy="165623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935"/>
            </a:p>
          </p:txBody>
        </p:sp>
        <p:pic>
          <p:nvPicPr>
            <p:cNvPr id="66" name="Picture 2" descr="\\Dmz\общая\Логотип\лого АПСПОЗ 2.jpg">
              <a:extLst>
                <a:ext uri="{FF2B5EF4-FFF2-40B4-BE49-F238E27FC236}">
                  <a16:creationId xmlns:a16="http://schemas.microsoft.com/office/drawing/2014/main" id="{A31F2242-30A8-44B2-ADFF-B04A922D377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492" t="42946" r="40844" b="43505"/>
            <a:stretch/>
          </p:blipFill>
          <p:spPr bwMode="auto">
            <a:xfrm>
              <a:off x="-1687000" y="2942337"/>
              <a:ext cx="1730795" cy="18071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7" name="Прямоугольник 66">
            <a:extLst>
              <a:ext uri="{FF2B5EF4-FFF2-40B4-BE49-F238E27FC236}">
                <a16:creationId xmlns:a16="http://schemas.microsoft.com/office/drawing/2014/main" id="{9BBDAD00-680B-4E46-83A4-D572BAB0D0D5}"/>
              </a:ext>
            </a:extLst>
          </p:cNvPr>
          <p:cNvSpPr/>
          <p:nvPr/>
        </p:nvSpPr>
        <p:spPr>
          <a:xfrm>
            <a:off x="85406" y="159832"/>
            <a:ext cx="8810788" cy="6552910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 rot="20369326">
            <a:off x="1827333" y="1350808"/>
            <a:ext cx="1577500" cy="485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453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065958B0-D356-4BDF-9479-0D32EF30E568}"/>
              </a:ext>
            </a:extLst>
          </p:cNvPr>
          <p:cNvGrpSpPr/>
          <p:nvPr/>
        </p:nvGrpSpPr>
        <p:grpSpPr>
          <a:xfrm>
            <a:off x="8363707" y="6112031"/>
            <a:ext cx="722480" cy="670862"/>
            <a:chOff x="-1687000" y="2942337"/>
            <a:chExt cx="1730795" cy="1807106"/>
          </a:xfrm>
        </p:grpSpPr>
        <p:sp>
          <p:nvSpPr>
            <p:cNvPr id="20" name="Овал 19">
              <a:extLst>
                <a:ext uri="{FF2B5EF4-FFF2-40B4-BE49-F238E27FC236}">
                  <a16:creationId xmlns:a16="http://schemas.microsoft.com/office/drawing/2014/main" id="{840687E3-A175-46D0-8DB6-0EFC51504A8B}"/>
                </a:ext>
              </a:extLst>
            </p:cNvPr>
            <p:cNvSpPr/>
            <p:nvPr/>
          </p:nvSpPr>
          <p:spPr>
            <a:xfrm>
              <a:off x="-1647368" y="3054079"/>
              <a:ext cx="1668038" cy="165623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935"/>
            </a:p>
          </p:txBody>
        </p:sp>
        <p:pic>
          <p:nvPicPr>
            <p:cNvPr id="22" name="Picture 2" descr="\\Dmz\общая\Логотип\лого АПСПОЗ 2.jpg">
              <a:extLst>
                <a:ext uri="{FF2B5EF4-FFF2-40B4-BE49-F238E27FC236}">
                  <a16:creationId xmlns:a16="http://schemas.microsoft.com/office/drawing/2014/main" id="{A31F2242-30A8-44B2-ADFF-B04A922D377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492" t="42946" r="40844" b="43505"/>
            <a:stretch/>
          </p:blipFill>
          <p:spPr bwMode="auto">
            <a:xfrm>
              <a:off x="-1687000" y="2942337"/>
              <a:ext cx="1730795" cy="18071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27774E47-87A1-4646-9942-90CFD0F7D72F}"/>
              </a:ext>
            </a:extLst>
          </p:cNvPr>
          <p:cNvSpPr/>
          <p:nvPr/>
        </p:nvSpPr>
        <p:spPr>
          <a:xfrm>
            <a:off x="251400" y="181155"/>
            <a:ext cx="8212735" cy="106001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id="{9BBDAD00-680B-4E46-83A4-D572BAB0D0D5}"/>
              </a:ext>
            </a:extLst>
          </p:cNvPr>
          <p:cNvSpPr/>
          <p:nvPr/>
        </p:nvSpPr>
        <p:spPr>
          <a:xfrm>
            <a:off x="247806" y="159832"/>
            <a:ext cx="8648388" cy="6552910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itle 2">
            <a:extLst>
              <a:ext uri="{FF2B5EF4-FFF2-40B4-BE49-F238E27FC236}">
                <a16:creationId xmlns:a16="http://schemas.microsoft.com/office/drawing/2014/main" id="{E2A25B68-4D46-4115-88A6-315E60EDC432}"/>
              </a:ext>
            </a:extLst>
          </p:cNvPr>
          <p:cNvSpPr txBox="1">
            <a:spLocks/>
          </p:cNvSpPr>
          <p:nvPr/>
        </p:nvSpPr>
        <p:spPr>
          <a:xfrm>
            <a:off x="330998" y="1422485"/>
            <a:ext cx="3657336" cy="819495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txBody>
          <a:bodyPr anchor="b" anchorCtr="0">
            <a:noAutofit/>
          </a:bodyPr>
          <a:lstStyle>
            <a:defPPr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defPPr>
            <a:lvl1pPr algn="l" eaLnBrk="1" hangingPunct="1">
              <a:buNone/>
              <a:defRPr sz="3600">
                <a:solidFill>
                  <a:schemeClr val="tx1">
                    <a:alpha val="100000"/>
                  </a:schemeClr>
                </a:solidFill>
                <a:latin typeface="+mj-lt"/>
              </a:defRPr>
            </a:lvl1pPr>
          </a:lstStyle>
          <a:p>
            <a:endParaRPr lang="ru-RU" sz="16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5" name="Title 2">
            <a:extLst>
              <a:ext uri="{FF2B5EF4-FFF2-40B4-BE49-F238E27FC236}">
                <a16:creationId xmlns:a16="http://schemas.microsoft.com/office/drawing/2014/main" id="{27684F74-947E-4D41-A98E-BFA0D6821131}"/>
              </a:ext>
            </a:extLst>
          </p:cNvPr>
          <p:cNvSpPr txBox="1">
            <a:spLocks/>
          </p:cNvSpPr>
          <p:nvPr/>
        </p:nvSpPr>
        <p:spPr>
          <a:xfrm>
            <a:off x="247806" y="260560"/>
            <a:ext cx="7405445" cy="1033055"/>
          </a:xfrm>
          <a:prstGeom prst="rect">
            <a:avLst/>
          </a:prstGeom>
        </p:spPr>
        <p:txBody>
          <a:bodyPr anchor="b" anchorCtr="0">
            <a:noAutofit/>
          </a:bodyPr>
          <a:lstStyle>
            <a:defPPr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defPPr>
            <a:lvl1pPr algn="l" eaLnBrk="1" hangingPunct="1">
              <a:buNone/>
              <a:defRPr sz="3600">
                <a:solidFill>
                  <a:schemeClr val="tx1">
                    <a:alpha val="100000"/>
                  </a:schemeClr>
                </a:solidFill>
                <a:latin typeface="+mj-lt"/>
              </a:defRPr>
            </a:lvl1pPr>
          </a:lstStyle>
          <a:p>
            <a:r>
              <a:rPr lang="ru-RU" sz="2400" b="1" dirty="0">
                <a:solidFill>
                  <a:schemeClr val="bg1"/>
                </a:solidFill>
              </a:rPr>
              <a:t>БУФЕТНАЯ ПРОДУКЦИЯ</a:t>
            </a:r>
            <a:r>
              <a:rPr lang="ru-RU" sz="2400" b="1" dirty="0" smtClean="0">
                <a:solidFill>
                  <a:schemeClr val="bg1"/>
                </a:solidFill>
              </a:rPr>
              <a:t>: 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Новый </a:t>
            </a:r>
            <a:r>
              <a:rPr lang="ru-RU" sz="2400" b="1" dirty="0">
                <a:solidFill>
                  <a:schemeClr val="bg1"/>
                </a:solidFill>
              </a:rPr>
              <a:t>формат московского школьного </a:t>
            </a:r>
            <a:r>
              <a:rPr lang="ru-RU" sz="2400" b="1" dirty="0" smtClean="0">
                <a:solidFill>
                  <a:schemeClr val="bg1"/>
                </a:solidFill>
              </a:rPr>
              <a:t>буфета. 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«ФРЕШ-линия»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6" name="Picture 10" descr="C:\Users\V-Dizainer-01\Desktop\RUS01209 (1).jpeg">
            <a:extLst>
              <a:ext uri="{FF2B5EF4-FFF2-40B4-BE49-F238E27FC236}">
                <a16:creationId xmlns:a16="http://schemas.microsoft.com/office/drawing/2014/main" id="{B7568516-01A3-4A3A-885F-DEA5DF8274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7" t="8515" b="8485"/>
          <a:stretch/>
        </p:blipFill>
        <p:spPr bwMode="auto">
          <a:xfrm>
            <a:off x="4198240" y="1539150"/>
            <a:ext cx="4610370" cy="2690504"/>
          </a:xfrm>
          <a:prstGeom prst="rect">
            <a:avLst/>
          </a:prstGeom>
          <a:noFill/>
          <a:ln w="38100">
            <a:noFill/>
            <a:prstDash val="lgDashDotDot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038C88D-0F73-408B-A50A-722B0EA1CB0A}"/>
              </a:ext>
            </a:extLst>
          </p:cNvPr>
          <p:cNvSpPr txBox="1"/>
          <p:nvPr/>
        </p:nvSpPr>
        <p:spPr>
          <a:xfrm>
            <a:off x="481907" y="1539844"/>
            <a:ext cx="33046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расширение ассортимента</a:t>
            </a:r>
          </a:p>
          <a:p>
            <a:pPr algn="ctr"/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 овощных  и фруктовых блюд</a:t>
            </a:r>
            <a:endParaRPr lang="ru-RU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F5BED0A-474C-4C21-9257-B9F0969701E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4" y="4966560"/>
            <a:ext cx="2309321" cy="166834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EA9BC9B-083D-48D7-871E-659205EA15A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600" y="5070179"/>
            <a:ext cx="2290899" cy="165503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064DC2F-9D37-42EA-87F3-9EC91C06D69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432" y="5033626"/>
            <a:ext cx="2256772" cy="1630385"/>
          </a:xfrm>
          <a:prstGeom prst="rect">
            <a:avLst/>
          </a:prstGeom>
          <a:ln>
            <a:noFill/>
          </a:ln>
        </p:spPr>
      </p:pic>
      <p:sp>
        <p:nvSpPr>
          <p:cNvPr id="13" name="Title 2">
            <a:extLst>
              <a:ext uri="{FF2B5EF4-FFF2-40B4-BE49-F238E27FC236}">
                <a16:creationId xmlns:a16="http://schemas.microsoft.com/office/drawing/2014/main" id="{E2A25B68-4D46-4115-88A6-315E60EDC432}"/>
              </a:ext>
            </a:extLst>
          </p:cNvPr>
          <p:cNvSpPr txBox="1">
            <a:spLocks/>
          </p:cNvSpPr>
          <p:nvPr/>
        </p:nvSpPr>
        <p:spPr>
          <a:xfrm>
            <a:off x="330997" y="2474656"/>
            <a:ext cx="3657336" cy="819495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txBody>
          <a:bodyPr anchor="b" anchorCtr="0">
            <a:noAutofit/>
          </a:bodyPr>
          <a:lstStyle>
            <a:defPPr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defPPr>
            <a:lvl1pPr algn="l" eaLnBrk="1" hangingPunct="1">
              <a:buNone/>
              <a:defRPr sz="3600">
                <a:solidFill>
                  <a:schemeClr val="tx1">
                    <a:alpha val="100000"/>
                  </a:schemeClr>
                </a:solidFill>
                <a:latin typeface="+mj-lt"/>
              </a:defRPr>
            </a:lvl1pPr>
          </a:lstStyle>
          <a:p>
            <a:endParaRPr lang="ru-RU" sz="16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038C88D-0F73-408B-A50A-722B0EA1CB0A}"/>
              </a:ext>
            </a:extLst>
          </p:cNvPr>
          <p:cNvSpPr txBox="1"/>
          <p:nvPr/>
        </p:nvSpPr>
        <p:spPr>
          <a:xfrm>
            <a:off x="481906" y="2592015"/>
            <a:ext cx="36580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с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вежие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фрукты и нарезанные кусочки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 фруктов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в индивидуальной упаковке</a:t>
            </a:r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id="{E2A25B68-4D46-4115-88A6-315E60EDC432}"/>
              </a:ext>
            </a:extLst>
          </p:cNvPr>
          <p:cNvSpPr txBox="1">
            <a:spLocks/>
          </p:cNvSpPr>
          <p:nvPr/>
        </p:nvSpPr>
        <p:spPr>
          <a:xfrm>
            <a:off x="329996" y="3526825"/>
            <a:ext cx="3657336" cy="819495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txBody>
          <a:bodyPr anchor="b" anchorCtr="0">
            <a:noAutofit/>
          </a:bodyPr>
          <a:lstStyle>
            <a:defPPr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defPPr>
            <a:lvl1pPr algn="l" eaLnBrk="1" hangingPunct="1">
              <a:buNone/>
              <a:defRPr sz="3600">
                <a:solidFill>
                  <a:schemeClr val="tx1">
                    <a:alpha val="100000"/>
                  </a:schemeClr>
                </a:solidFill>
                <a:latin typeface="+mj-lt"/>
              </a:defRPr>
            </a:lvl1pPr>
          </a:lstStyle>
          <a:p>
            <a:endParaRPr lang="ru-RU" sz="16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60049" y="3607019"/>
            <a:ext cx="3627283" cy="528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700"/>
              </a:lnSpc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с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вежеприготовленные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миксты из </a:t>
            </a:r>
          </a:p>
          <a:p>
            <a:pPr algn="ctr">
              <a:lnSpc>
                <a:spcPts val="1700"/>
              </a:lnSpc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свежих овощей и фруктов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67A1B6CD-8DC0-4633-983A-2AA41C18035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173" y="5070179"/>
            <a:ext cx="2242458" cy="1620044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807D38A8-7087-4CAF-9A10-068A0F6E5AE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2662" y="5021938"/>
            <a:ext cx="2184901" cy="1578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9687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Рисунок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8513" y="6129001"/>
            <a:ext cx="725487" cy="670618"/>
          </a:xfrm>
          <a:prstGeom prst="rect">
            <a:avLst/>
          </a:prstGeom>
        </p:spPr>
      </p:pic>
      <p:grpSp>
        <p:nvGrpSpPr>
          <p:cNvPr id="4" name="Группа 3"/>
          <p:cNvGrpSpPr/>
          <p:nvPr/>
        </p:nvGrpSpPr>
        <p:grpSpPr>
          <a:xfrm>
            <a:off x="127541" y="1412720"/>
            <a:ext cx="8739153" cy="4560945"/>
            <a:chOff x="261259" y="1972239"/>
            <a:chExt cx="8739153" cy="4289466"/>
          </a:xfrm>
        </p:grpSpPr>
        <p:pic>
          <p:nvPicPr>
            <p:cNvPr id="15" name="Рисунок 14" descr="\\FTP\Graphic\ФРЕШ\Презентация\коррект\веселые фрукты.jpg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96458" y="1975423"/>
              <a:ext cx="1431455" cy="194821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" name="Рисунок 15" descr="\\FTP\Graphic\ФРЕШ\Презентация\коррект\виноград.jpg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42066" y="1972239"/>
              <a:ext cx="1338027" cy="19611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Рисунок 16" descr="\\FTP\Graphic\ФРЕШ\Презентация\коррект\витаминка.jpg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259" y="2003995"/>
              <a:ext cx="1484914" cy="19469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Рисунок 17" descr="\\FTP\Graphic\ФРЕШ\Презентация\коррект\киви.jpg"/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1744" y="4139739"/>
              <a:ext cx="1378668" cy="21219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" name="Рисунок 18" descr="\\FTP\Graphic\ФРЕШ\Презентация\коррект\коул слоу.jpg"/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6882" y="1994917"/>
              <a:ext cx="1458558" cy="19657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" name="Рисунок 19" descr="\\FTP\Graphic\ФРЕШ\Презентация\коррект\сочная компания.jpg"/>
            <p:cNvPicPr/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8379" y="1977773"/>
              <a:ext cx="1405897" cy="194821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" name="Рисунок 20" descr="\\FTP\Graphic\ФРЕШ\Презентация\коррект\фитнес.jpg"/>
            <p:cNvPicPr/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259" y="4149096"/>
              <a:ext cx="1484914" cy="193446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" name="Рисунок 21" descr="\\ftp\Graphic\СРО\ФРЕШ\фото\овощи\запеченая свекла.jpg"/>
            <p:cNvPicPr/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1494" y="4149096"/>
              <a:ext cx="2165624" cy="205033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" name="Рисунок 22"/>
            <p:cNvPicPr/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7781" y="4139740"/>
              <a:ext cx="2123680" cy="205968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27774E47-87A1-4646-9942-90CFD0F7D72F}"/>
              </a:ext>
            </a:extLst>
          </p:cNvPr>
          <p:cNvSpPr/>
          <p:nvPr/>
        </p:nvSpPr>
        <p:spPr>
          <a:xfrm>
            <a:off x="1" y="7466"/>
            <a:ext cx="8244510" cy="874236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>
                <a:solidFill>
                  <a:schemeClr val="bg1"/>
                </a:solidFill>
                <a:latin typeface="+mj-lt"/>
              </a:rPr>
              <a:t>БУФЕТНАЯ ПРОДУКЦИЯ: </a:t>
            </a:r>
            <a:endParaRPr lang="ru-RU" sz="2400" b="1" dirty="0" smtClean="0">
              <a:solidFill>
                <a:schemeClr val="bg1"/>
              </a:solidFill>
              <a:latin typeface="+mj-lt"/>
            </a:endParaRPr>
          </a:p>
          <a:p>
            <a:r>
              <a:rPr lang="ru-RU" sz="2400" b="1" dirty="0" smtClean="0">
                <a:solidFill>
                  <a:schemeClr val="bg1"/>
                </a:solidFill>
                <a:latin typeface="+mj-lt"/>
              </a:rPr>
              <a:t>Новый </a:t>
            </a:r>
            <a:r>
              <a:rPr lang="ru-RU" sz="2400" b="1" dirty="0">
                <a:solidFill>
                  <a:schemeClr val="bg1"/>
                </a:solidFill>
                <a:latin typeface="+mj-lt"/>
              </a:rPr>
              <a:t>формат московского школьного буфета. </a:t>
            </a:r>
            <a:r>
              <a:rPr lang="ru-RU" sz="2400" b="1" dirty="0" smtClean="0">
                <a:solidFill>
                  <a:schemeClr val="bg1"/>
                </a:solidFill>
                <a:latin typeface="+mj-lt"/>
              </a:rPr>
              <a:t> ФРЕШ-линия</a:t>
            </a:r>
            <a:endParaRPr lang="ru-RU" sz="24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276303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065958B0-D356-4BDF-9479-0D32EF30E568}"/>
              </a:ext>
            </a:extLst>
          </p:cNvPr>
          <p:cNvGrpSpPr/>
          <p:nvPr/>
        </p:nvGrpSpPr>
        <p:grpSpPr>
          <a:xfrm>
            <a:off x="8400738" y="6120901"/>
            <a:ext cx="722480" cy="670862"/>
            <a:chOff x="-1687000" y="2942337"/>
            <a:chExt cx="1730795" cy="1807106"/>
          </a:xfrm>
        </p:grpSpPr>
        <p:sp>
          <p:nvSpPr>
            <p:cNvPr id="35" name="Овал 34">
              <a:extLst>
                <a:ext uri="{FF2B5EF4-FFF2-40B4-BE49-F238E27FC236}">
                  <a16:creationId xmlns:a16="http://schemas.microsoft.com/office/drawing/2014/main" id="{840687E3-A175-46D0-8DB6-0EFC51504A8B}"/>
                </a:ext>
              </a:extLst>
            </p:cNvPr>
            <p:cNvSpPr/>
            <p:nvPr/>
          </p:nvSpPr>
          <p:spPr>
            <a:xfrm>
              <a:off x="-1647368" y="3054079"/>
              <a:ext cx="1668038" cy="165623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935"/>
            </a:p>
          </p:txBody>
        </p:sp>
        <p:pic>
          <p:nvPicPr>
            <p:cNvPr id="36" name="Picture 2" descr="\\Dmz\общая\Логотип\лого АПСПОЗ 2.jpg">
              <a:extLst>
                <a:ext uri="{FF2B5EF4-FFF2-40B4-BE49-F238E27FC236}">
                  <a16:creationId xmlns:a16="http://schemas.microsoft.com/office/drawing/2014/main" id="{A31F2242-30A8-44B2-ADFF-B04A922D377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492" t="42946" r="40844" b="43505"/>
            <a:stretch/>
          </p:blipFill>
          <p:spPr bwMode="auto">
            <a:xfrm>
              <a:off x="-1687000" y="2942337"/>
              <a:ext cx="1730795" cy="18071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27774E47-87A1-4646-9942-90CFD0F7D72F}"/>
              </a:ext>
            </a:extLst>
          </p:cNvPr>
          <p:cNvSpPr/>
          <p:nvPr/>
        </p:nvSpPr>
        <p:spPr>
          <a:xfrm>
            <a:off x="251400" y="223298"/>
            <a:ext cx="8212735" cy="910834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Title 2">
            <a:extLst>
              <a:ext uri="{FF2B5EF4-FFF2-40B4-BE49-F238E27FC236}">
                <a16:creationId xmlns:a16="http://schemas.microsoft.com/office/drawing/2014/main" id="{27684F74-947E-4D41-A98E-BFA0D6821131}"/>
              </a:ext>
            </a:extLst>
          </p:cNvPr>
          <p:cNvSpPr txBox="1">
            <a:spLocks/>
          </p:cNvSpPr>
          <p:nvPr/>
        </p:nvSpPr>
        <p:spPr>
          <a:xfrm>
            <a:off x="247806" y="260560"/>
            <a:ext cx="7405445" cy="576080"/>
          </a:xfrm>
          <a:prstGeom prst="rect">
            <a:avLst/>
          </a:prstGeom>
        </p:spPr>
        <p:txBody>
          <a:bodyPr anchor="b" anchorCtr="0">
            <a:noAutofit/>
          </a:bodyPr>
          <a:lstStyle>
            <a:defPPr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defPPr>
            <a:lvl1pPr algn="l" eaLnBrk="1" hangingPunct="1">
              <a:buNone/>
              <a:defRPr sz="3600">
                <a:solidFill>
                  <a:schemeClr val="tx1">
                    <a:alpha val="100000"/>
                  </a:schemeClr>
                </a:solidFill>
                <a:latin typeface="+mj-lt"/>
              </a:defRPr>
            </a:lvl1pPr>
          </a:lstStyle>
          <a:p>
            <a:pPr eaLnBrk="0" hangingPunct="0"/>
            <a:r>
              <a:rPr lang="ru-RU" sz="2400" b="1" dirty="0">
                <a:solidFill>
                  <a:schemeClr val="bg1"/>
                </a:solidFill>
              </a:rPr>
              <a:t>БУФЕТНАЯ ПРОДУКЦИЯ</a:t>
            </a:r>
            <a:r>
              <a:rPr lang="ru-RU" sz="2400" b="1" dirty="0" smtClean="0">
                <a:solidFill>
                  <a:schemeClr val="bg1"/>
                </a:solidFill>
              </a:rPr>
              <a:t>: выпечные изделия 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id="{9BBDAD00-680B-4E46-83A4-D572BAB0D0D5}"/>
              </a:ext>
            </a:extLst>
          </p:cNvPr>
          <p:cNvSpPr/>
          <p:nvPr/>
        </p:nvSpPr>
        <p:spPr>
          <a:xfrm>
            <a:off x="247806" y="159832"/>
            <a:ext cx="8648388" cy="6552910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2" name="Title 2">
            <a:extLst>
              <a:ext uri="{FF2B5EF4-FFF2-40B4-BE49-F238E27FC236}">
                <a16:creationId xmlns:a16="http://schemas.microsoft.com/office/drawing/2014/main" id="{E2A25B68-4D46-4115-88A6-315E60EDC432}"/>
              </a:ext>
            </a:extLst>
          </p:cNvPr>
          <p:cNvSpPr txBox="1">
            <a:spLocks/>
          </p:cNvSpPr>
          <p:nvPr/>
        </p:nvSpPr>
        <p:spPr>
          <a:xfrm>
            <a:off x="471869" y="1989546"/>
            <a:ext cx="3966975" cy="680534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txBody>
          <a:bodyPr anchor="b" anchorCtr="0">
            <a:noAutofit/>
          </a:bodyPr>
          <a:lstStyle>
            <a:defPPr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defPPr>
            <a:lvl1pPr algn="l" eaLnBrk="1" hangingPunct="1">
              <a:buNone/>
              <a:defRPr sz="3600">
                <a:solidFill>
                  <a:schemeClr val="tx1">
                    <a:alpha val="100000"/>
                  </a:schemeClr>
                </a:solidFill>
                <a:latin typeface="+mj-lt"/>
              </a:defRPr>
            </a:lvl1pPr>
          </a:lstStyle>
          <a:p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ассортимент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изделий разрешён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для детского питания</a:t>
            </a:r>
          </a:p>
        </p:txBody>
      </p:sp>
      <p:sp>
        <p:nvSpPr>
          <p:cNvPr id="56" name="Прямоугольник 55">
            <a:extLst>
              <a:ext uri="{FF2B5EF4-FFF2-40B4-BE49-F238E27FC236}">
                <a16:creationId xmlns:a16="http://schemas.microsoft.com/office/drawing/2014/main" id="{7B693771-BAAF-4052-A8E4-8BAE62EDADBF}"/>
              </a:ext>
            </a:extLst>
          </p:cNvPr>
          <p:cNvSpPr/>
          <p:nvPr/>
        </p:nvSpPr>
        <p:spPr>
          <a:xfrm>
            <a:off x="485061" y="4632846"/>
            <a:ext cx="3953783" cy="956304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продукция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выпекается в ночное время,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обеспечивая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учащихся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свежеиспеченными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изделиями</a:t>
            </a:r>
          </a:p>
        </p:txBody>
      </p:sp>
      <p:sp>
        <p:nvSpPr>
          <p:cNvPr id="61" name="Title 2">
            <a:extLst>
              <a:ext uri="{FF2B5EF4-FFF2-40B4-BE49-F238E27FC236}">
                <a16:creationId xmlns:a16="http://schemas.microsoft.com/office/drawing/2014/main" id="{E2A25B68-4D46-4115-88A6-315E60EDC432}"/>
              </a:ext>
            </a:extLst>
          </p:cNvPr>
          <p:cNvSpPr txBox="1">
            <a:spLocks/>
          </p:cNvSpPr>
          <p:nvPr/>
        </p:nvSpPr>
        <p:spPr>
          <a:xfrm>
            <a:off x="471869" y="3639502"/>
            <a:ext cx="3953783" cy="846637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txBody>
          <a:bodyPr anchor="b" anchorCtr="0">
            <a:noAutofit/>
          </a:bodyPr>
          <a:lstStyle>
            <a:defPPr>
              <a:defRPr lang="ru-RU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defPPr>
            <a:lvl1pPr>
              <a:buNone/>
              <a:defRPr sz="16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используется </a:t>
            </a:r>
            <a:r>
              <a:rPr lang="ru-RU" dirty="0"/>
              <a:t>натуральное 100% сливочное масло от проверенных </a:t>
            </a:r>
            <a:r>
              <a:rPr lang="ru-RU" dirty="0" smtClean="0"/>
              <a:t>изготовителей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71869" y="5766443"/>
            <a:ext cx="395378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на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всю продукцию предоставляются маркировочные ярлыки, в которых указана дата и время изготовления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7B693771-BAAF-4052-A8E4-8BAE62EDADBF}"/>
              </a:ext>
            </a:extLst>
          </p:cNvPr>
          <p:cNvSpPr/>
          <p:nvPr/>
        </p:nvSpPr>
        <p:spPr>
          <a:xfrm>
            <a:off x="499726" y="5792751"/>
            <a:ext cx="3953783" cy="853797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ru-RU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4" name="Объект 12" descr="\\ftp\Graphic\ОКСАНА\обучение\фото Балашиха\фото Балашиха\RUS01930.png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30" y="1245821"/>
            <a:ext cx="2160300" cy="18294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Рисунок 24" descr="\\ftp\Graphic\ОКСАНА\обучение\фото Балашиха\фото Балашиха\RUS01971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998" y="2692755"/>
            <a:ext cx="2077419" cy="1687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Рисунок 25" descr="\\ftp\Graphic\ОКСАНА\обучение\фото Балашиха\фото Балашиха\RUS01968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058" y="3858120"/>
            <a:ext cx="2176272" cy="17310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Рисунок 26" descr="\\ftp\Graphic\ОКСАНА\обучение\фото Балашиха\фото Балашиха\RUS01959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474" y="5030504"/>
            <a:ext cx="2120466" cy="1618056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Title 2">
            <a:extLst>
              <a:ext uri="{FF2B5EF4-FFF2-40B4-BE49-F238E27FC236}">
                <a16:creationId xmlns:a16="http://schemas.microsoft.com/office/drawing/2014/main" id="{E2A25B68-4D46-4115-88A6-315E60EDC432}"/>
              </a:ext>
            </a:extLst>
          </p:cNvPr>
          <p:cNvSpPr txBox="1">
            <a:spLocks/>
          </p:cNvSpPr>
          <p:nvPr/>
        </p:nvSpPr>
        <p:spPr>
          <a:xfrm>
            <a:off x="471868" y="2813105"/>
            <a:ext cx="3966975" cy="680534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txBody>
          <a:bodyPr anchor="b" anchorCtr="0">
            <a:noAutofit/>
          </a:bodyPr>
          <a:lstStyle>
            <a:defPPr>
              <a:defRPr lang="ru-RU"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defPPr>
            <a:lvl1pPr>
              <a:buNone/>
              <a:defRPr sz="16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b="1" dirty="0"/>
              <a:t>отсутствие  запрещенных </a:t>
            </a:r>
            <a:r>
              <a:rPr lang="ru-RU" b="1" dirty="0" smtClean="0"/>
              <a:t>ингредиентов, </a:t>
            </a:r>
            <a:r>
              <a:rPr lang="ru-RU" b="1" dirty="0"/>
              <a:t>в </a:t>
            </a:r>
            <a:r>
              <a:rPr lang="ru-RU" b="1" dirty="0" smtClean="0"/>
              <a:t>том числе красителей</a:t>
            </a:r>
            <a:endParaRPr lang="ru-RU" b="1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478463" y="1245821"/>
            <a:ext cx="3953783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п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родукция пользуется большой популярностью у  обучающихся</a:t>
            </a:r>
            <a:endParaRPr lang="ru-RU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7368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ru-RU" smtClean="0">
                <a:solidFill>
                  <a:prstClr val="black"/>
                </a:solidFill>
              </a:rPr>
              <a:pPr algn="r"/>
              <a:t>7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7774E47-87A1-4646-9942-90CFD0F7D72F}"/>
              </a:ext>
            </a:extLst>
          </p:cNvPr>
          <p:cNvSpPr/>
          <p:nvPr/>
        </p:nvSpPr>
        <p:spPr>
          <a:xfrm>
            <a:off x="395420" y="764630"/>
            <a:ext cx="8353160" cy="1146464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+mj-lt"/>
                <a:cs typeface="Times New Roman" panose="02020603050405020304" pitchFamily="18" charset="0"/>
              </a:rPr>
              <a:t>Московские школьные буфеты за </a:t>
            </a:r>
          </a:p>
          <a:p>
            <a:pPr algn="ctr"/>
            <a:r>
              <a:rPr lang="ru-RU" sz="3200" b="1" dirty="0" smtClean="0">
                <a:latin typeface="+mj-lt"/>
                <a:cs typeface="Times New Roman" panose="02020603050405020304" pitchFamily="18" charset="0"/>
              </a:rPr>
              <a:t>ПОЛЕЗНУЮ ПРОДУКЦИЮ</a:t>
            </a:r>
            <a:endParaRPr lang="ru-RU" sz="3200" b="1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27774E47-87A1-4646-9942-90CFD0F7D72F}"/>
              </a:ext>
            </a:extLst>
          </p:cNvPr>
          <p:cNvSpPr/>
          <p:nvPr/>
        </p:nvSpPr>
        <p:spPr>
          <a:xfrm>
            <a:off x="611450" y="2747753"/>
            <a:ext cx="3600500" cy="1074454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+mj-lt"/>
                <a:cs typeface="Times New Roman" panose="02020603050405020304" pitchFamily="18" charset="0"/>
              </a:rPr>
              <a:t>ВРЕДНЫЕ СЛАДОСТИ</a:t>
            </a:r>
            <a:endParaRPr lang="ru-RU" sz="2400" b="1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27774E47-87A1-4646-9942-90CFD0F7D72F}"/>
              </a:ext>
            </a:extLst>
          </p:cNvPr>
          <p:cNvSpPr/>
          <p:nvPr/>
        </p:nvSpPr>
        <p:spPr>
          <a:xfrm>
            <a:off x="611450" y="4509150"/>
            <a:ext cx="3600500" cy="115216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+mj-lt"/>
                <a:cs typeface="Times New Roman" panose="02020603050405020304" pitchFamily="18" charset="0"/>
              </a:rPr>
              <a:t>ПРОДУКТЫ С НЕНАТУРАЛЬНЫМИ ИНГРИДИЕНТАМИ</a:t>
            </a:r>
            <a:endParaRPr lang="ru-RU" sz="2400" b="1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27774E47-87A1-4646-9942-90CFD0F7D72F}"/>
              </a:ext>
            </a:extLst>
          </p:cNvPr>
          <p:cNvSpPr/>
          <p:nvPr/>
        </p:nvSpPr>
        <p:spPr>
          <a:xfrm>
            <a:off x="5125704" y="4135900"/>
            <a:ext cx="3600500" cy="1074454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+mj-lt"/>
                <a:cs typeface="Times New Roman" panose="02020603050405020304" pitchFamily="18" charset="0"/>
              </a:rPr>
              <a:t>ПОЛЕЗНАЯ И ЗДОРОВАЯ ЕДА</a:t>
            </a:r>
            <a:endParaRPr lang="ru-RU" sz="3200" b="1" dirty="0">
              <a:latin typeface="+mj-lt"/>
              <a:cs typeface="Times New Roman" panose="02020603050405020304" pitchFamily="18" charset="0"/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flipH="1">
            <a:off x="611450" y="2060810"/>
            <a:ext cx="3672510" cy="403256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611450" y="2060810"/>
            <a:ext cx="3888540" cy="403256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2" name="Picture 8" descr="зеленая галочка компьютерная иконка ПНГ на Прозрачном Фоне | Скачать PNG зеленая  галочка компьютерная иконк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0916" y="2276840"/>
            <a:ext cx="1670075" cy="167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97952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8699</TotalTime>
  <Words>202</Words>
  <Application>Microsoft Office PowerPoint</Application>
  <PresentationFormat>Экран (4:3)</PresentationFormat>
  <Paragraphs>46</Paragraphs>
  <Slides>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6" baseType="lpstr">
      <vt:lpstr>Arial</vt:lpstr>
      <vt:lpstr>Batang</vt:lpstr>
      <vt:lpstr>Calibri</vt:lpstr>
      <vt:lpstr>Calibri Light</vt:lpstr>
      <vt:lpstr>SONGER Condensed</vt:lpstr>
      <vt:lpstr>Times New Roman</vt:lpstr>
      <vt:lpstr>Verdana</vt:lpstr>
      <vt:lpstr>Wingdings</vt:lpstr>
      <vt:lpstr>Тема Office</vt:lpstr>
      <vt:lpstr>ШКОЛЬНЫЙ БУФЕТ  НОВОГО ФОРМАТА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5-14</dc:creator>
  <cp:lastModifiedBy>User</cp:lastModifiedBy>
  <cp:revision>826</cp:revision>
  <cp:lastPrinted>2021-04-26T08:37:41Z</cp:lastPrinted>
  <dcterms:created xsi:type="dcterms:W3CDTF">2015-02-20T06:21:45Z</dcterms:created>
  <dcterms:modified xsi:type="dcterms:W3CDTF">2021-08-30T11:16:23Z</dcterms:modified>
</cp:coreProperties>
</file>